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7068C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DD3E6"/>
          </a:solidFill>
        </a:fill>
      </a:tcStyle>
    </a:wholeTbl>
    <a:band2H>
      <a:tcTxStyle b="def" i="def"/>
      <a:tcStyle>
        <a:tcBdr/>
        <a:fill>
          <a:solidFill>
            <a:srgbClr val="EFEA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D9"/>
          </a:solidFill>
        </a:fill>
      </a:tcStyle>
    </a:wholeTbl>
    <a:band2H>
      <a:tcTxStyle b="def" i="def"/>
      <a:tcStyle>
        <a:tcBdr/>
        <a:fill>
          <a:solidFill>
            <a:srgbClr val="E6EC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CACD"/>
          </a:solidFill>
        </a:fill>
      </a:tcStyle>
    </a:wholeTbl>
    <a:band2H>
      <a:tcTxStyle b="def" i="def"/>
      <a:tcStyle>
        <a:tcBdr/>
        <a:fill>
          <a:solidFill>
            <a:srgbClr val="F5E6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6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7068C"/>
        </a:fontRef>
        <a:srgbClr val="57068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7068C"/>
              </a:solidFill>
              <a:prstDash val="solid"/>
              <a:round/>
            </a:ln>
          </a:top>
          <a:bottom>
            <a:ln w="254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7068C"/>
              </a:solidFill>
              <a:prstDash val="solid"/>
              <a:round/>
            </a:ln>
          </a:top>
          <a:bottom>
            <a:ln w="254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ADA"/>
          </a:solidFill>
        </a:fill>
      </a:tcStyle>
    </a:wholeTbl>
    <a:band2H>
      <a:tcTxStyle b="def" i="def"/>
      <a:tcStyle>
        <a:tcBdr/>
        <a:fill>
          <a:solidFill>
            <a:srgbClr val="E9E6E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7068C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7068C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7068C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57068C"/>
              </a:solidFill>
              <a:prstDash val="solid"/>
              <a:round/>
            </a:ln>
          </a:left>
          <a:right>
            <a:ln w="12700" cap="flat">
              <a:solidFill>
                <a:srgbClr val="57068C"/>
              </a:solidFill>
              <a:prstDash val="solid"/>
              <a:round/>
            </a:ln>
          </a:right>
          <a:top>
            <a:ln w="12700" cap="flat">
              <a:solidFill>
                <a:srgbClr val="57068C"/>
              </a:solidFill>
              <a:prstDash val="solid"/>
              <a:round/>
            </a:ln>
          </a:top>
          <a:bottom>
            <a:ln w="127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solidFill>
                <a:srgbClr val="57068C"/>
              </a:solidFill>
              <a:prstDash val="solid"/>
              <a:round/>
            </a:ln>
          </a:insideH>
          <a:insideV>
            <a:ln w="12700" cap="flat">
              <a:solidFill>
                <a:srgbClr val="57068C"/>
              </a:solidFill>
              <a:prstDash val="solid"/>
              <a:round/>
            </a:ln>
          </a:insideV>
        </a:tcBdr>
        <a:fill>
          <a:solidFill>
            <a:srgbClr val="57068C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57068C"/>
              </a:solidFill>
              <a:prstDash val="solid"/>
              <a:round/>
            </a:ln>
          </a:left>
          <a:right>
            <a:ln w="12700" cap="flat">
              <a:solidFill>
                <a:srgbClr val="57068C"/>
              </a:solidFill>
              <a:prstDash val="solid"/>
              <a:round/>
            </a:ln>
          </a:right>
          <a:top>
            <a:ln w="12700" cap="flat">
              <a:solidFill>
                <a:srgbClr val="57068C"/>
              </a:solidFill>
              <a:prstDash val="solid"/>
              <a:round/>
            </a:ln>
          </a:top>
          <a:bottom>
            <a:ln w="127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solidFill>
                <a:srgbClr val="57068C"/>
              </a:solidFill>
              <a:prstDash val="solid"/>
              <a:round/>
            </a:ln>
          </a:insideH>
          <a:insideV>
            <a:ln w="12700" cap="flat">
              <a:solidFill>
                <a:srgbClr val="57068C"/>
              </a:solidFill>
              <a:prstDash val="solid"/>
              <a:round/>
            </a:ln>
          </a:insideV>
        </a:tcBdr>
        <a:fill>
          <a:solidFill>
            <a:srgbClr val="57068C">
              <a:alpha val="20000"/>
            </a:srgbClr>
          </a:solidFill>
        </a:fill>
      </a:tcStyle>
    </a:firstCol>
    <a:lastRow>
      <a:tcTxStyle b="on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57068C"/>
              </a:solidFill>
              <a:prstDash val="solid"/>
              <a:round/>
            </a:ln>
          </a:left>
          <a:right>
            <a:ln w="12700" cap="flat">
              <a:solidFill>
                <a:srgbClr val="57068C"/>
              </a:solidFill>
              <a:prstDash val="solid"/>
              <a:round/>
            </a:ln>
          </a:right>
          <a:top>
            <a:ln w="50800" cap="flat">
              <a:solidFill>
                <a:srgbClr val="57068C"/>
              </a:solidFill>
              <a:prstDash val="solid"/>
              <a:round/>
            </a:ln>
          </a:top>
          <a:bottom>
            <a:ln w="127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solidFill>
                <a:srgbClr val="57068C"/>
              </a:solidFill>
              <a:prstDash val="solid"/>
              <a:round/>
            </a:ln>
          </a:insideH>
          <a:insideV>
            <a:ln w="12700" cap="flat">
              <a:solidFill>
                <a:srgbClr val="57068C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7068C"/>
        </a:fontRef>
        <a:srgbClr val="57068C"/>
      </a:tcTxStyle>
      <a:tcStyle>
        <a:tcBdr>
          <a:left>
            <a:ln w="12700" cap="flat">
              <a:solidFill>
                <a:srgbClr val="57068C"/>
              </a:solidFill>
              <a:prstDash val="solid"/>
              <a:round/>
            </a:ln>
          </a:left>
          <a:right>
            <a:ln w="12700" cap="flat">
              <a:solidFill>
                <a:srgbClr val="57068C"/>
              </a:solidFill>
              <a:prstDash val="solid"/>
              <a:round/>
            </a:ln>
          </a:right>
          <a:top>
            <a:ln w="12700" cap="flat">
              <a:solidFill>
                <a:srgbClr val="57068C"/>
              </a:solidFill>
              <a:prstDash val="solid"/>
              <a:round/>
            </a:ln>
          </a:top>
          <a:bottom>
            <a:ln w="25400" cap="flat">
              <a:solidFill>
                <a:srgbClr val="57068C"/>
              </a:solidFill>
              <a:prstDash val="solid"/>
              <a:round/>
            </a:ln>
          </a:bottom>
          <a:insideH>
            <a:ln w="12700" cap="flat">
              <a:solidFill>
                <a:srgbClr val="57068C"/>
              </a:solidFill>
              <a:prstDash val="solid"/>
              <a:round/>
            </a:ln>
          </a:insideH>
          <a:insideV>
            <a:ln w="12700" cap="flat">
              <a:solidFill>
                <a:srgbClr val="57068C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bg>
      <p:bgPr>
        <a:solidFill>
          <a:srgbClr val="220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9;p2" descr="Google Shape;9;p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10;p2" descr="Google Shape;10;p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7363" y="427946"/>
            <a:ext cx="1049176" cy="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904850" y="1253682"/>
            <a:ext cx="7333800" cy="159510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7200">
                <a:solidFill>
                  <a:schemeClr val="accent2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2496199" y="4275728"/>
            <a:ext cx="4151402" cy="304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 algn="ctr">
              <a:buClr>
                <a:schemeClr val="accent2"/>
              </a:buClr>
              <a:buSzPts val="1000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indent="-292100" algn="ctr">
              <a:buClr>
                <a:schemeClr val="accent2"/>
              </a:buClr>
              <a:buSzPts val="1000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indent="-292100" algn="ctr">
              <a:buClr>
                <a:schemeClr val="accent2"/>
              </a:buClr>
              <a:buSzPts val="1000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indent="-292100" algn="ctr">
              <a:buClr>
                <a:schemeClr val="accent2"/>
              </a:buClr>
              <a:buSzPts val="1000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indent="-292100" algn="ctr">
              <a:buClr>
                <a:schemeClr val="accent2"/>
              </a:buClr>
              <a:buSzPts val="1000"/>
              <a:defRPr sz="1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63;p11" descr="Google Shape;63;p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" name="Title Text"/>
          <p:cNvSpPr txBox="1"/>
          <p:nvPr>
            <p:ph type="title"/>
          </p:nvPr>
        </p:nvSpPr>
        <p:spPr>
          <a:xfrm>
            <a:off x="311699" y="3619355"/>
            <a:ext cx="4511702" cy="605101"/>
          </a:xfrm>
          <a:prstGeom prst="rect">
            <a:avLst/>
          </a:prstGeom>
        </p:spPr>
        <p:txBody>
          <a:bodyPr anchor="b"/>
          <a:lstStyle>
            <a:lvl1pPr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12" name="Google Shape;66;p11" descr="Google Shape;66;p11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68;p12" descr="Google Shape;68;p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4" y="0"/>
            <a:ext cx="9136073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xx%"/>
          <p:cNvSpPr txBox="1"/>
          <p:nvPr>
            <p:ph type="title" hasCustomPrompt="1"/>
          </p:nvPr>
        </p:nvSpPr>
        <p:spPr>
          <a:xfrm>
            <a:off x="311699" y="606574"/>
            <a:ext cx="8520602" cy="1671001"/>
          </a:xfrm>
          <a:prstGeom prst="rect">
            <a:avLst/>
          </a:prstGeom>
        </p:spPr>
        <p:txBody>
          <a:bodyPr/>
          <a:lstStyle>
            <a:lvl1pPr algn="ctr">
              <a:defRPr sz="13000"/>
            </a:lvl1pPr>
          </a:lstStyle>
          <a:p>
            <a:pPr/>
            <a:r>
              <a:t>xx%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3007949" y="3094875"/>
            <a:ext cx="3128101" cy="11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 algn="ctr">
              <a:buSzPts val="1100"/>
              <a:defRPr sz="1100"/>
            </a:lvl1pPr>
            <a:lvl2pPr marL="914400" indent="-298450" algn="ctr">
              <a:buSzPts val="1100"/>
              <a:defRPr sz="1100"/>
            </a:lvl2pPr>
            <a:lvl3pPr marL="1371600" indent="-298450" algn="ctr">
              <a:buSzPts val="1100"/>
              <a:defRPr sz="1100"/>
            </a:lvl3pPr>
            <a:lvl4pPr marL="1828800" indent="-298450" algn="ctr">
              <a:buSzPts val="1100"/>
              <a:defRPr sz="1100"/>
            </a:lvl4pPr>
            <a:lvl5pPr marL="2286000" indent="-298450" algn="ctr"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22" name="Google Shape;71;p12" descr="Google Shape;71;p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75;p13" descr="Google Shape;75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3997" cy="5143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Google Shape;76;p13" descr="Google Shape;7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Title Text"/>
          <p:cNvSpPr txBox="1"/>
          <p:nvPr>
            <p:ph type="title"/>
          </p:nvPr>
        </p:nvSpPr>
        <p:spPr>
          <a:xfrm>
            <a:off x="4969800" y="1412750"/>
            <a:ext cx="3766801" cy="13746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34" name="Body Level One…"/>
          <p:cNvSpPr txBox="1"/>
          <p:nvPr>
            <p:ph type="body" sz="quarter" idx="1"/>
          </p:nvPr>
        </p:nvSpPr>
        <p:spPr>
          <a:xfrm>
            <a:off x="4969674" y="2901150"/>
            <a:ext cx="3766801" cy="1374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8450">
              <a:lnSpc>
                <a:spcPct val="125000"/>
              </a:lnSpc>
              <a:buSzPts val="1100"/>
              <a:defRPr sz="1100"/>
            </a:lvl1pPr>
            <a:lvl2pPr marL="914400" indent="-298450">
              <a:lnSpc>
                <a:spcPct val="125000"/>
              </a:lnSpc>
              <a:buSzPts val="1100"/>
              <a:defRPr sz="1100"/>
            </a:lvl2pPr>
            <a:lvl3pPr marL="1371600" indent="-298450">
              <a:lnSpc>
                <a:spcPct val="125000"/>
              </a:lnSpc>
              <a:buSzPts val="1100"/>
              <a:defRPr sz="1100"/>
            </a:lvl3pPr>
            <a:lvl4pPr marL="1828800" indent="-298450">
              <a:lnSpc>
                <a:spcPct val="125000"/>
              </a:lnSpc>
              <a:buSzPts val="1100"/>
              <a:defRPr sz="1100"/>
            </a:lvl4pPr>
            <a:lvl5pPr marL="2286000" indent="-298450">
              <a:lnSpc>
                <a:spcPct val="125000"/>
              </a:lnSpc>
              <a:buSzPts val="1100"/>
              <a:defRPr sz="1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81;p14" descr="Google Shape;81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Title Text"/>
          <p:cNvSpPr txBox="1"/>
          <p:nvPr>
            <p:ph type="title"/>
          </p:nvPr>
        </p:nvSpPr>
        <p:spPr>
          <a:xfrm>
            <a:off x="311699" y="587975"/>
            <a:ext cx="3610802" cy="8916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sz="quarter" idx="1"/>
          </p:nvPr>
        </p:nvSpPr>
        <p:spPr>
          <a:xfrm>
            <a:off x="311699" y="1836174"/>
            <a:ext cx="3610802" cy="2439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17500">
              <a:lnSpc>
                <a:spcPct val="125000"/>
              </a:lnSpc>
              <a:buSzPts val="1400"/>
              <a:defRPr sz="1400"/>
            </a:lvl1pPr>
            <a:lvl2pPr marL="914400" indent="-317500">
              <a:lnSpc>
                <a:spcPct val="125000"/>
              </a:lnSpc>
              <a:buSzPts val="1400"/>
              <a:defRPr sz="1400"/>
            </a:lvl2pPr>
            <a:lvl3pPr marL="1371600" indent="-317500">
              <a:lnSpc>
                <a:spcPct val="125000"/>
              </a:lnSpc>
              <a:buSzPts val="1400"/>
              <a:defRPr sz="1400"/>
            </a:lvl3pPr>
            <a:lvl4pPr marL="1828800" indent="-317500">
              <a:lnSpc>
                <a:spcPct val="125000"/>
              </a:lnSpc>
              <a:buSzPts val="1400"/>
              <a:defRPr sz="1400"/>
            </a:lvl4pPr>
            <a:lvl5pPr marL="2286000" indent="-317500">
              <a:lnSpc>
                <a:spcPct val="125000"/>
              </a:lnSpc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Google Shape;86;p14"/>
          <p:cNvSpPr txBox="1"/>
          <p:nvPr>
            <p:ph type="body" sz="quarter" idx="21"/>
          </p:nvPr>
        </p:nvSpPr>
        <p:spPr>
          <a:xfrm>
            <a:off x="5824575" y="683050"/>
            <a:ext cx="2911801" cy="1096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146" name="Google Shape;87;p14"/>
          <p:cNvSpPr txBox="1"/>
          <p:nvPr>
            <p:ph type="body" sz="quarter" idx="22"/>
          </p:nvPr>
        </p:nvSpPr>
        <p:spPr>
          <a:xfrm>
            <a:off x="5824575" y="1931874"/>
            <a:ext cx="2911801" cy="1096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sp>
        <p:nvSpPr>
          <p:cNvPr id="147" name="Google Shape;88;p14"/>
          <p:cNvSpPr txBox="1"/>
          <p:nvPr>
            <p:ph type="body" sz="quarter" idx="23"/>
          </p:nvPr>
        </p:nvSpPr>
        <p:spPr>
          <a:xfrm>
            <a:off x="5824575" y="3180700"/>
            <a:ext cx="2911801" cy="10968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 indent="-292100">
              <a:buSzPts val="1000"/>
              <a:defRPr sz="1000"/>
            </a:pPr>
          </a:p>
        </p:txBody>
      </p:sp>
      <p:pic>
        <p:nvPicPr>
          <p:cNvPr id="148" name="Google Shape;89;p14" descr="Google Shape;89;p14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2">
    <p:bg>
      <p:bgPr>
        <a:solidFill>
          <a:srgbClr val="220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91;p15" descr="Google Shape;91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oogle Shape;92;p15" descr="Google Shape;92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8" name="Title Text"/>
          <p:cNvSpPr txBox="1"/>
          <p:nvPr>
            <p:ph type="title"/>
          </p:nvPr>
        </p:nvSpPr>
        <p:spPr>
          <a:xfrm>
            <a:off x="904850" y="1264532"/>
            <a:ext cx="6710700" cy="159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59" name="Body Level One…"/>
          <p:cNvSpPr txBox="1"/>
          <p:nvPr>
            <p:ph type="body" sz="quarter" idx="1"/>
          </p:nvPr>
        </p:nvSpPr>
        <p:spPr>
          <a:xfrm>
            <a:off x="974918" y="3029081"/>
            <a:ext cx="3715201" cy="5007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1pPr>
            <a:lvl2pPr marL="342900" indent="254000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2pPr>
            <a:lvl3pPr marL="342900" indent="711200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3pPr>
            <a:lvl4pPr marL="342900" indent="1168400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4pPr>
            <a:lvl5pPr marL="342900" indent="1625600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0" name="Google Shape;96;p15" descr="Google Shape;96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USTOM_3">
    <p:bg>
      <p:bgPr>
        <a:solidFill>
          <a:srgbClr val="E3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98;p16" descr="Google Shape;98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802" y="-34226"/>
            <a:ext cx="9269597" cy="51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Google Shape;99;p16" descr="Google Shape;99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0" name="Title Text"/>
          <p:cNvSpPr txBox="1"/>
          <p:nvPr>
            <p:ph type="title"/>
          </p:nvPr>
        </p:nvSpPr>
        <p:spPr>
          <a:xfrm>
            <a:off x="592274" y="522825"/>
            <a:ext cx="8144401" cy="37530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60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03;p17" descr="Google Shape;103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1_1_1_1">
    <p:bg>
      <p:bgPr>
        <a:solidFill>
          <a:srgbClr val="2203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5;p3" descr="Google Shape;15;p3"/>
          <p:cNvPicPr>
            <a:picLocks noChangeAspect="1"/>
          </p:cNvPicPr>
          <p:nvPr/>
        </p:nvPicPr>
        <p:blipFill>
          <a:blip r:embed="rId2">
            <a:extLst/>
          </a:blip>
          <a:srcRect l="308" t="357" r="326" b="366"/>
          <a:stretch>
            <a:fillRect/>
          </a:stretch>
        </p:blipFill>
        <p:spPr>
          <a:xfrm>
            <a:off x="0" y="250"/>
            <a:ext cx="9143998" cy="5143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16;p3" descr="Google Shape;16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7363" y="427946"/>
            <a:ext cx="1049176" cy="35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/>
          <p:nvPr>
            <p:ph type="title"/>
          </p:nvPr>
        </p:nvSpPr>
        <p:spPr>
          <a:xfrm>
            <a:off x="904850" y="1253682"/>
            <a:ext cx="7333800" cy="159510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7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2496199" y="4275728"/>
            <a:ext cx="4151402" cy="304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292100" algn="ctr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indent="-292100" algn="ctr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indent="-292100" algn="ctr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indent="-292100" algn="ctr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indent="-292100" algn="ctr">
              <a:buClr>
                <a:srgbClr val="FFFFFF"/>
              </a:buClr>
              <a:buSzPts val="1000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bg>
      <p:bgPr>
        <a:solidFill>
          <a:srgbClr val="E3DF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1;p4" descr="Google Shape;21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4" cy="5143502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Title Text"/>
          <p:cNvSpPr txBox="1"/>
          <p:nvPr>
            <p:ph type="title"/>
          </p:nvPr>
        </p:nvSpPr>
        <p:spPr>
          <a:xfrm>
            <a:off x="1506000" y="1385509"/>
            <a:ext cx="6131701" cy="163860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quarter" idx="1"/>
          </p:nvPr>
        </p:nvSpPr>
        <p:spPr>
          <a:xfrm>
            <a:off x="2462575" y="2959018"/>
            <a:ext cx="4218600" cy="734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 algn="ctr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1pPr>
            <a:lvl2pPr marL="342900" indent="254000" algn="ctr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2pPr>
            <a:lvl3pPr marL="342900" indent="711200" algn="ctr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3pPr>
            <a:lvl4pPr marL="342900" indent="1168400" algn="ctr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4pPr>
            <a:lvl5pPr marL="342900" indent="1625600" algn="ctr">
              <a:buClrTx/>
              <a:buSzTx/>
              <a:buFontTx/>
              <a:buNone/>
              <a:defRPr>
                <a:solidFill>
                  <a:srgbClr val="57068C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b="0"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8482314" y="4517225"/>
            <a:ext cx="294434" cy="28445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" name="Google Shape;26;p5" descr="Google Shape;26;p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Title Text"/>
          <p:cNvSpPr txBox="1"/>
          <p:nvPr>
            <p:ph type="title"/>
          </p:nvPr>
        </p:nvSpPr>
        <p:spPr>
          <a:xfrm>
            <a:off x="311699" y="587975"/>
            <a:ext cx="6551102" cy="65790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half" idx="1"/>
          </p:nvPr>
        </p:nvSpPr>
        <p:spPr>
          <a:xfrm>
            <a:off x="311699" y="1448399"/>
            <a:ext cx="6551102" cy="2246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25000"/>
              </a:lnSpc>
            </a:lvl1pPr>
            <a:lvl2pPr>
              <a:lnSpc>
                <a:spcPct val="125000"/>
              </a:lnSpc>
            </a:lvl2pPr>
            <a:lvl3pPr>
              <a:lnSpc>
                <a:spcPct val="125000"/>
              </a:lnSpc>
            </a:lvl3pPr>
            <a:lvl4pPr>
              <a:lnSpc>
                <a:spcPct val="125000"/>
              </a:lnSpc>
            </a:lvl4pPr>
            <a:lvl5pPr>
              <a:lnSpc>
                <a:spcPct val="125000"/>
              </a:lnSpc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9" name="Google Shape;29;p5" descr="Google Shape;29;p5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311699" y="587970"/>
            <a:ext cx="4945502" cy="11373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11699" y="2467948"/>
            <a:ext cx="3999902" cy="1807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lnSpc>
                <a:spcPct val="125000"/>
              </a:lnSpc>
              <a:buSzPts val="1200"/>
              <a:defRPr sz="1200"/>
            </a:lvl1pPr>
            <a:lvl2pPr marL="914400" indent="-304800">
              <a:lnSpc>
                <a:spcPct val="125000"/>
              </a:lnSpc>
              <a:buSzPts val="1200"/>
              <a:defRPr sz="1200"/>
            </a:lvl2pPr>
            <a:lvl3pPr marL="1371600" indent="-304800">
              <a:lnSpc>
                <a:spcPct val="125000"/>
              </a:lnSpc>
              <a:buSzPts val="1200"/>
              <a:defRPr sz="1200"/>
            </a:lvl3pPr>
            <a:lvl4pPr marL="1828800" indent="-304800">
              <a:lnSpc>
                <a:spcPct val="125000"/>
              </a:lnSpc>
              <a:buSzPts val="1200"/>
              <a:defRPr sz="1200"/>
            </a:lvl4pPr>
            <a:lvl5pPr marL="2286000" indent="-304800">
              <a:lnSpc>
                <a:spcPct val="125000"/>
              </a:lnSpc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Google Shape;33;p6"/>
          <p:cNvSpPr txBox="1"/>
          <p:nvPr>
            <p:ph type="body" sz="quarter" idx="21"/>
          </p:nvPr>
        </p:nvSpPr>
        <p:spPr>
          <a:xfrm>
            <a:off x="4619924" y="2467948"/>
            <a:ext cx="3999902" cy="18078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indent="-304800">
              <a:lnSpc>
                <a:spcPct val="125000"/>
              </a:lnSpc>
              <a:buSzPts val="1200"/>
              <a:defRPr sz="1200"/>
            </a:pPr>
          </a:p>
        </p:txBody>
      </p:sp>
      <p:pic>
        <p:nvPicPr>
          <p:cNvPr id="59" name="Google Shape;34;p6" descr="Google Shape;34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1" name="Google Shape;38;p6" descr="Google Shape;38;p6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311699" y="708000"/>
            <a:ext cx="3132302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sz="quarter" idx="1"/>
          </p:nvPr>
        </p:nvSpPr>
        <p:spPr>
          <a:xfrm>
            <a:off x="311699" y="1541999"/>
            <a:ext cx="3054601" cy="2886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8" name="Google Shape;47;p8" descr="Google Shape;47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" name="Google Shape;49;p8" descr="Google Shape;49;p8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Text"/>
          <p:cNvSpPr txBox="1"/>
          <p:nvPr>
            <p:ph type="title"/>
          </p:nvPr>
        </p:nvSpPr>
        <p:spPr>
          <a:xfrm>
            <a:off x="1772974" y="528144"/>
            <a:ext cx="5597702" cy="247530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5600"/>
            </a:lvl1pPr>
          </a:lstStyle>
          <a:p>
            <a:pPr/>
            <a:r>
              <a:t>Title Text</a:t>
            </a:r>
          </a:p>
        </p:txBody>
      </p:sp>
      <p:pic>
        <p:nvPicPr>
          <p:cNvPr id="88" name="Google Shape;52;p9" descr="Google Shape;52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2120250" y="2660325"/>
            <a:ext cx="4903500" cy="16155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indent="-330200" algn="ctr">
              <a:lnSpc>
                <a:spcPct val="125000"/>
              </a:lnSpc>
              <a:buSzPts val="1600"/>
              <a:defRPr sz="1600"/>
            </a:lvl1pPr>
            <a:lvl2pPr marL="914400" indent="-330200" algn="ctr">
              <a:lnSpc>
                <a:spcPct val="125000"/>
              </a:lnSpc>
              <a:buSzPts val="1600"/>
              <a:defRPr sz="1600"/>
            </a:lvl2pPr>
            <a:lvl3pPr marL="1371600" indent="-330200" algn="ctr">
              <a:lnSpc>
                <a:spcPct val="125000"/>
              </a:lnSpc>
              <a:buSzPts val="1600"/>
              <a:defRPr sz="1600"/>
            </a:lvl3pPr>
            <a:lvl4pPr marL="1828800" indent="-330200" algn="ctr">
              <a:lnSpc>
                <a:spcPct val="125000"/>
              </a:lnSpc>
              <a:buSzPts val="1600"/>
              <a:defRPr sz="1600"/>
            </a:lvl4pPr>
            <a:lvl5pPr marL="2286000" indent="-330200" algn="ctr">
              <a:lnSpc>
                <a:spcPct val="125000"/>
              </a:lnSpc>
              <a:buSzPts val="1600"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56;p10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3DFE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" name="Title Text"/>
          <p:cNvSpPr txBox="1"/>
          <p:nvPr>
            <p:ph type="title"/>
          </p:nvPr>
        </p:nvSpPr>
        <p:spPr>
          <a:xfrm>
            <a:off x="294375" y="1233175"/>
            <a:ext cx="4079100" cy="14823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294375" y="2803075"/>
            <a:ext cx="3616801" cy="12351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42900" indent="-228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1pPr>
            <a:lvl2pPr marL="342900" indent="25400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2pPr>
            <a:lvl3pPr marL="342900" indent="71120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3pPr>
            <a:lvl4pPr marL="342900" indent="116840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4pPr>
            <a:lvl5pPr marL="342900" indent="1625600">
              <a:lnSpc>
                <a:spcPct val="100000"/>
              </a:lnSpc>
              <a:buClrTx/>
              <a:buSzTx/>
              <a:buFontTx/>
              <a:buNone/>
              <a:defRPr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Google Shape;59;p10"/>
          <p:cNvSpPr txBox="1"/>
          <p:nvPr>
            <p:ph type="body" sz="half" idx="21"/>
          </p:nvPr>
        </p:nvSpPr>
        <p:spPr>
          <a:xfrm>
            <a:off x="4939500" y="724074"/>
            <a:ext cx="3837000" cy="3551701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/>
          <a:p>
            <a:pPr/>
          </a:p>
        </p:txBody>
      </p:sp>
      <p:pic>
        <p:nvPicPr>
          <p:cNvPr id="101" name="Google Shape;60;p10" descr="Google Shape;60;p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530680"/>
            <a:ext cx="84249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pic>
        <p:nvPicPr>
          <p:cNvPr id="3" name="Google Shape;41;p7" descr="Google Shape;41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7175" y="4539120"/>
            <a:ext cx="776078" cy="2634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518290" y="4517225"/>
            <a:ext cx="294435" cy="284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>
            <a:spAutoFit/>
          </a:bodyPr>
          <a:lstStyle>
            <a:lvl1pPr algn="r">
              <a:defRPr b="1" sz="7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" name="Google Shape;43;p7" descr="Google Shape;43;p7"/>
          <p:cNvPicPr>
            <a:picLocks noChangeAspect="1"/>
          </p:cNvPicPr>
          <p:nvPr/>
        </p:nvPicPr>
        <p:blipFill>
          <a:blip r:embed="rId3">
            <a:extLst/>
          </a:blip>
          <a:srcRect l="0" t="29769" r="0" b="0"/>
          <a:stretch>
            <a:fillRect/>
          </a:stretch>
        </p:blipFill>
        <p:spPr>
          <a:xfrm>
            <a:off x="0" y="1"/>
            <a:ext cx="9144004" cy="2634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57068C"/>
          </a:solidFill>
          <a:uFillTx/>
          <a:latin typeface="Frank Ruhl Libre"/>
          <a:ea typeface="Frank Ruhl Libre"/>
          <a:cs typeface="Frank Ruhl Libre"/>
          <a:sym typeface="Frank Ruhl Libre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●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○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7068C"/>
        </a:buClr>
        <a:buSzPts val="1800"/>
        <a:buFont typeface="Helvetica"/>
        <a:buChar char="■"/>
        <a:tabLst/>
        <a:defRPr b="0" baseline="0" cap="none" i="0" spc="0" strike="noStrike" sz="1800" u="none">
          <a:solidFill>
            <a:srgbClr val="333333"/>
          </a:solidFill>
          <a:uFillTx/>
          <a:latin typeface="Montserrat"/>
          <a:ea typeface="Montserrat"/>
          <a:cs typeface="Montserrat"/>
          <a:sym typeface="Montserra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700" u="none">
          <a:solidFill>
            <a:schemeClr val="tx1"/>
          </a:solidFill>
          <a:uFillTx/>
          <a:latin typeface="+mn-lt"/>
          <a:ea typeface="+mn-ea"/>
          <a:cs typeface="+mn-cs"/>
          <a:sym typeface="Montserra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edium.com/@lazyprogrammerofficial/what-is-temperature-in-nlp-llms-aa2a7212e687" TargetMode="External"/><Relationship Id="rId3" Type="http://schemas.openxmlformats.org/officeDocument/2006/relationships/hyperlink" Target="https://medium.com/nlplanet/two-minutes-nlp-most-used-decoding-methods-for-language-models-9d44b2375612" TargetMode="External"/><Relationship Id="rId4" Type="http://schemas.openxmlformats.org/officeDocument/2006/relationships/hyperlink" Target="https://docs.ai21.com/docs/when-the-generation-stops" TargetMode="External"/><Relationship Id="rId5" Type="http://schemas.openxmlformats.org/officeDocument/2006/relationships/hyperlink" Target="https://towardsdatascience.com/guide-to-chatgpts-advanced-settings-top-p-frequency-penalties-temperature-and-more-b70bae848069" TargetMode="External"/><Relationship Id="rId6" Type="http://schemas.openxmlformats.org/officeDocument/2006/relationships/hyperlink" Target="https://www.promptingguide.ai/introduction/basics" TargetMode="External"/><Relationship Id="rId7" Type="http://schemas.openxmlformats.org/officeDocument/2006/relationships/hyperlink" Target="https://www.mathworks.com/help/images/jpeg-image-deblocking-using-deep-learning.html" TargetMode="External"/><Relationship Id="rId8" Type="http://schemas.openxmlformats.org/officeDocument/2006/relationships/hyperlink" Target="https://www.researchgate.net/figure/Top-The-CNN-trained-for-the-task-of-full-face-detection-Bottom-The-CNN-trained-for-the_fig2_308944615" TargetMode="External"/><Relationship Id="rId9" Type="http://schemas.openxmlformats.org/officeDocument/2006/relationships/hyperlink" Target="https://cs.stanford.edu/people/eroberts/courses/soco/projects/1999-00/information-theory/entropy_of_english_9.html" TargetMode="External"/><Relationship Id="rId10" Type="http://schemas.openxmlformats.org/officeDocument/2006/relationships/hyperlink" Target="https://home.cse.ust.hk/faculty/golin/COMP271Sp03/Notes/MyL17.pdf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10;p19"/>
          <p:cNvSpPr txBox="1"/>
          <p:nvPr>
            <p:ph type="title"/>
          </p:nvPr>
        </p:nvSpPr>
        <p:spPr>
          <a:xfrm>
            <a:off x="904850" y="1253682"/>
            <a:ext cx="7333799" cy="1595101"/>
          </a:xfrm>
          <a:prstGeom prst="rect">
            <a:avLst/>
          </a:prstGeom>
        </p:spPr>
        <p:txBody>
          <a:bodyPr/>
          <a:lstStyle/>
          <a:p>
            <a:pPr/>
            <a:r>
              <a:t>Section 10 </a:t>
            </a:r>
          </a:p>
        </p:txBody>
      </p:sp>
      <p:sp>
        <p:nvSpPr>
          <p:cNvPr id="195" name="Google Shape;111;p1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649223">
              <a:buSzTx/>
              <a:buNone/>
              <a:defRPr sz="710"/>
            </a:lvl1pPr>
          </a:lstStyle>
          <a:p>
            <a:pPr/>
            <a:r>
              <a:t>11/13/2023</a:t>
            </a:r>
          </a:p>
        </p:txBody>
      </p:sp>
      <p:sp>
        <p:nvSpPr>
          <p:cNvPr id="196" name="Google Shape;112;p19"/>
          <p:cNvSpPr txBox="1"/>
          <p:nvPr/>
        </p:nvSpPr>
        <p:spPr>
          <a:xfrm>
            <a:off x="2496199" y="2791613"/>
            <a:ext cx="4151402" cy="7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algn="ctr" defTabSz="667512">
              <a:lnSpc>
                <a:spcPct val="115000"/>
              </a:lnSpc>
              <a:spcBef>
                <a:spcPts val="1100"/>
              </a:spcBef>
              <a:defRPr sz="1095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Lavender Jiang</a:t>
            </a:r>
          </a:p>
          <a:p>
            <a:pPr algn="ctr" defTabSz="667512">
              <a:lnSpc>
                <a:spcPct val="115000"/>
              </a:lnSpc>
              <a:spcBef>
                <a:spcPts val="1100"/>
              </a:spcBef>
              <a:defRPr sz="1095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pPr>
            <a:r>
              <a:t>See references for sources of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Homework: 7-digit addition"/>
          <p:cNvSpPr txBox="1"/>
          <p:nvPr>
            <p:ph type="title"/>
          </p:nvPr>
        </p:nvSpPr>
        <p:spPr>
          <a:xfrm>
            <a:off x="359550" y="352088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Homework: 7-digit addition</a:t>
            </a:r>
          </a:p>
        </p:txBody>
      </p:sp>
      <p:sp>
        <p:nvSpPr>
          <p:cNvPr id="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Instruction - control with your_prompt…"/>
          <p:cNvSpPr txBox="1"/>
          <p:nvPr/>
        </p:nvSpPr>
        <p:spPr>
          <a:xfrm>
            <a:off x="560029" y="1013350"/>
            <a:ext cx="8272042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Instruction</a:t>
            </a:r>
            <a:r>
              <a:t> - control with your_prompt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Context</a:t>
            </a:r>
            <a:r>
              <a:t> - control with your_prompt and your_post_processing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Input Data</a:t>
            </a:r>
            <a:r>
              <a:t> - given by autograder, can format with your_pre_processing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Output Indicator</a:t>
            </a:r>
            <a:r>
              <a:t> - controlled by your choice of prompt. Can be further processed with your_post_processing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Other knobs: your_config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Metrics: accuracy, mean absolute error, prompt length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Autograder is slow. Recommend local testing with test_prompts.py</a:t>
            </a:r>
          </a:p>
          <a:p>
            <a:pPr lvl="4" indent="914400"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(Exact same code as autograder, but different random seeds)</a:t>
            </a:r>
          </a:p>
          <a:p>
            <a:pPr lvl="4" indent="914400"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u="sng"/>
              <a:t>Note</a:t>
            </a:r>
            <a:r>
              <a:t>: for submission </a:t>
            </a:r>
            <a:r>
              <a:rPr b="1"/>
              <a:t>do not read prompts from files</a:t>
            </a:r>
            <a:r>
              <a:t>, autograder cannot find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117;p20"/>
          <p:cNvSpPr txBox="1"/>
          <p:nvPr>
            <p:ph type="title"/>
          </p:nvPr>
        </p:nvSpPr>
        <p:spPr>
          <a:xfrm>
            <a:off x="1505999" y="1385509"/>
            <a:ext cx="6131702" cy="1638601"/>
          </a:xfrm>
          <a:prstGeom prst="rect">
            <a:avLst/>
          </a:prstGeom>
        </p:spPr>
        <p:txBody>
          <a:bodyPr/>
          <a:lstStyle/>
          <a:p>
            <a:pPr defTabSz="795527">
              <a:defRPr sz="5220" u="sng"/>
            </a:pPr>
            <a:r>
              <a:t>Huffman</a:t>
            </a:r>
          </a:p>
          <a:p>
            <a:pPr defTabSz="795527">
              <a:defRPr sz="5220" u="sng"/>
            </a:pPr>
            <a:r>
              <a:t>Coding</a:t>
            </a:r>
          </a:p>
        </p:txBody>
      </p:sp>
      <p:sp>
        <p:nvSpPr>
          <p:cNvPr id="243" name="Google Shape;118;p20"/>
          <p:cNvSpPr txBox="1"/>
          <p:nvPr/>
        </p:nvSpPr>
        <p:spPr>
          <a:xfrm>
            <a:off x="3793599" y="817178"/>
            <a:ext cx="15567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80000"/>
              </a:lnSpc>
              <a:defRPr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P A R T   02</a:t>
            </a:r>
          </a:p>
        </p:txBody>
      </p:sp>
      <p:sp>
        <p:nvSpPr>
          <p:cNvPr id="244" name="Google Shape;119;p20"/>
          <p:cNvSpPr/>
          <p:nvPr/>
        </p:nvSpPr>
        <p:spPr>
          <a:xfrm>
            <a:off x="4231926" y="1084297"/>
            <a:ext cx="692401" cy="1"/>
          </a:xfrm>
          <a:prstGeom prst="line">
            <a:avLst/>
          </a:prstGeom>
          <a:ln>
            <a:solidFill>
              <a:srgbClr val="57068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m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Compression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8" name="Screenshot 2023-11-12 at 5.33.44 PM.png" descr="Screenshot 2023-11-12 at 5.33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8865" y="1210277"/>
            <a:ext cx="8130570" cy="3017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ich is harder to compres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Which is harder to compress?</a:t>
            </a: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xfrm>
            <a:off x="7278070" y="4415625"/>
            <a:ext cx="294435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52" name="Screenshot 2023-11-12 at 5.33.44 PM.png" descr="Screenshot 2023-11-12 at 5.33.44 PM.png"/>
          <p:cNvPicPr>
            <a:picLocks noChangeAspect="1"/>
          </p:cNvPicPr>
          <p:nvPr/>
        </p:nvPicPr>
        <p:blipFill>
          <a:blip r:embed="rId2">
            <a:extLst/>
          </a:blip>
          <a:srcRect l="0" t="0" r="73882" b="0"/>
          <a:stretch>
            <a:fillRect/>
          </a:stretch>
        </p:blipFill>
        <p:spPr>
          <a:xfrm>
            <a:off x="154065" y="1210277"/>
            <a:ext cx="2123520" cy="3017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23-11-12 at 5.35.28 PM.png" descr="Screenshot 2023-11-12 at 5.35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1427" y="2109606"/>
            <a:ext cx="1910421" cy="1792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shot 2023-11-12 at 5.35.28 PM.png" descr="Screenshot 2023-11-12 at 5.35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85607" y="2109606"/>
            <a:ext cx="1910421" cy="179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Oval"/>
          <p:cNvSpPr/>
          <p:nvPr/>
        </p:nvSpPr>
        <p:spPr>
          <a:xfrm>
            <a:off x="4712382" y="2266950"/>
            <a:ext cx="582216" cy="6096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pic>
        <p:nvPicPr>
          <p:cNvPr id="256" name="Screenshot 2023-11-12 at 5.39.51 PM.png" descr="Screenshot 2023-11-12 at 5.39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9786" y="2109606"/>
            <a:ext cx="1795557" cy="1792077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Oval"/>
          <p:cNvSpPr/>
          <p:nvPr/>
        </p:nvSpPr>
        <p:spPr>
          <a:xfrm>
            <a:off x="5499782" y="2952750"/>
            <a:ext cx="582216" cy="609600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Entro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Entropy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Screenshot 2023-11-12 at 5.41.54 PM.png" descr="Screenshot 2023-11-12 at 5.41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845" y="1510363"/>
            <a:ext cx="2430605" cy="24258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creenshot 2023-11-12 at 5.35.28 PM.png" descr="Screenshot 2023-11-12 at 5.35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5027" y="1538106"/>
            <a:ext cx="2526944" cy="2370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creenshot 2023-11-12 at 5.42.41 PM.png" descr="Screenshot 2023-11-12 at 5.42.4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6748" y="402567"/>
            <a:ext cx="4295927" cy="968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creenshot 2023-11-12 at 5.43.08 PM.png" descr="Screenshot 2023-11-12 at 5.43.0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79524" y="1481981"/>
            <a:ext cx="3296489" cy="2656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edundancy"/>
          <p:cNvSpPr txBox="1"/>
          <p:nvPr>
            <p:ph type="title"/>
          </p:nvPr>
        </p:nvSpPr>
        <p:spPr>
          <a:xfrm>
            <a:off x="304995" y="376927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Redundancy</a:t>
            </a:r>
          </a:p>
        </p:txBody>
      </p:sp>
      <p:sp>
        <p:nvSpPr>
          <p:cNvPr id="2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8" name="Screenshot 2023-11-12 at 5.33.44 PM.png" descr="Screenshot 2023-11-12 at 5.33.44 PM.png"/>
          <p:cNvPicPr>
            <a:picLocks noChangeAspect="1"/>
          </p:cNvPicPr>
          <p:nvPr/>
        </p:nvPicPr>
        <p:blipFill>
          <a:blip r:embed="rId2">
            <a:extLst/>
          </a:blip>
          <a:srcRect l="0" t="5764" r="73882" b="5764"/>
          <a:stretch>
            <a:fillRect/>
          </a:stretch>
        </p:blipFill>
        <p:spPr>
          <a:xfrm>
            <a:off x="250704" y="1594591"/>
            <a:ext cx="1539264" cy="193500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moothness/locality prior for image"/>
          <p:cNvSpPr txBox="1"/>
          <p:nvPr/>
        </p:nvSpPr>
        <p:spPr>
          <a:xfrm>
            <a:off x="326590" y="3935745"/>
            <a:ext cx="278952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Smoothness/locality prior for image</a:t>
            </a:r>
          </a:p>
        </p:txBody>
      </p:sp>
      <p:pic>
        <p:nvPicPr>
          <p:cNvPr id="270" name="Screenshot 2023-11-12 at 5.48.30 PM.png" descr="Screenshot 2023-11-12 at 5.48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3719" y="2658238"/>
            <a:ext cx="10160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creenshot 2023-11-12 at 5.48.46 PM.png" descr="Screenshot 2023-11-12 at 5.48.4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3719" y="1568210"/>
            <a:ext cx="10160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creenshot 2023-11-12 at 5.50.26 PM.png" descr="Screenshot 2023-11-12 at 5.50.2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68186" y="1947870"/>
            <a:ext cx="2789524" cy="1536917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Periodic prior for sound"/>
          <p:cNvSpPr txBox="1"/>
          <p:nvPr/>
        </p:nvSpPr>
        <p:spPr>
          <a:xfrm>
            <a:off x="3686799" y="3904194"/>
            <a:ext cx="185086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Periodic prior for sound</a:t>
            </a:r>
          </a:p>
        </p:txBody>
      </p:sp>
      <p:pic>
        <p:nvPicPr>
          <p:cNvPr id="274" name="Screenshot 2023-11-12 at 5.56.28 PM.png" descr="Screenshot 2023-11-12 at 5.56.28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98664" y="2151532"/>
            <a:ext cx="1947610" cy="1576637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mall-world / six-degree…"/>
          <p:cNvSpPr txBox="1"/>
          <p:nvPr/>
        </p:nvSpPr>
        <p:spPr>
          <a:xfrm>
            <a:off x="6812614" y="3834145"/>
            <a:ext cx="1919710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Small-world / six-degree</a:t>
            </a:r>
          </a:p>
          <a:p>
            <a:pPr/>
            <a:r>
              <a:t>prior for social networks</a:t>
            </a:r>
          </a:p>
        </p:txBody>
      </p:sp>
      <p:pic>
        <p:nvPicPr>
          <p:cNvPr id="276" name="Screenshot 2023-11-12 at 5.57.14 PM.png" descr="Screenshot 2023-11-12 at 5.57.14 PM.png"/>
          <p:cNvPicPr>
            <a:picLocks noChangeAspect="1"/>
          </p:cNvPicPr>
          <p:nvPr/>
        </p:nvPicPr>
        <p:blipFill>
          <a:blip r:embed="rId7">
            <a:extLst/>
          </a:blip>
          <a:srcRect l="0" t="12287" r="58240" b="42534"/>
          <a:stretch>
            <a:fillRect/>
          </a:stretch>
        </p:blipFill>
        <p:spPr>
          <a:xfrm>
            <a:off x="6726467" y="555860"/>
            <a:ext cx="2265753" cy="1303513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earch"/>
          <p:cNvSpPr/>
          <p:nvPr/>
        </p:nvSpPr>
        <p:spPr>
          <a:xfrm>
            <a:off x="7748809" y="1411913"/>
            <a:ext cx="613189" cy="718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0" h="21502" fill="norm" stroke="1" extrusionOk="0">
                <a:moveTo>
                  <a:pt x="7928" y="4"/>
                </a:moveTo>
                <a:cubicBezTo>
                  <a:pt x="6343" y="54"/>
                  <a:pt x="4758" y="513"/>
                  <a:pt x="3383" y="1414"/>
                </a:cubicBezTo>
                <a:cubicBezTo>
                  <a:pt x="-286" y="3816"/>
                  <a:pt x="-1098" y="8454"/>
                  <a:pt x="1573" y="11753"/>
                </a:cubicBezTo>
                <a:cubicBezTo>
                  <a:pt x="3866" y="14587"/>
                  <a:pt x="8102" y="15587"/>
                  <a:pt x="11645" y="14130"/>
                </a:cubicBezTo>
                <a:lnTo>
                  <a:pt x="11895" y="14028"/>
                </a:lnTo>
                <a:lnTo>
                  <a:pt x="12039" y="14238"/>
                </a:lnTo>
                <a:cubicBezTo>
                  <a:pt x="12051" y="14256"/>
                  <a:pt x="12060" y="14269"/>
                  <a:pt x="12071" y="14282"/>
                </a:cubicBezTo>
                <a:lnTo>
                  <a:pt x="17686" y="21218"/>
                </a:lnTo>
                <a:cubicBezTo>
                  <a:pt x="17806" y="21366"/>
                  <a:pt x="17984" y="21464"/>
                  <a:pt x="18188" y="21493"/>
                </a:cubicBezTo>
                <a:cubicBezTo>
                  <a:pt x="18392" y="21522"/>
                  <a:pt x="18597" y="21479"/>
                  <a:pt x="18762" y="21371"/>
                </a:cubicBezTo>
                <a:lnTo>
                  <a:pt x="20082" y="20505"/>
                </a:lnTo>
                <a:cubicBezTo>
                  <a:pt x="20425" y="20281"/>
                  <a:pt x="20502" y="19847"/>
                  <a:pt x="20252" y="19538"/>
                </a:cubicBezTo>
                <a:lnTo>
                  <a:pt x="14637" y="12602"/>
                </a:lnTo>
                <a:cubicBezTo>
                  <a:pt x="14613" y="12572"/>
                  <a:pt x="14586" y="12546"/>
                  <a:pt x="14559" y="12521"/>
                </a:cubicBezTo>
                <a:lnTo>
                  <a:pt x="14359" y="12340"/>
                </a:lnTo>
                <a:lnTo>
                  <a:pt x="14540" y="12143"/>
                </a:lnTo>
                <a:cubicBezTo>
                  <a:pt x="16964" y="9533"/>
                  <a:pt x="17103" y="5790"/>
                  <a:pt x="14878" y="3042"/>
                </a:cubicBezTo>
                <a:cubicBezTo>
                  <a:pt x="13209" y="980"/>
                  <a:pt x="10569" y="-78"/>
                  <a:pt x="7928" y="4"/>
                </a:cubicBezTo>
                <a:close/>
                <a:moveTo>
                  <a:pt x="7952" y="1548"/>
                </a:moveTo>
                <a:cubicBezTo>
                  <a:pt x="8377" y="1533"/>
                  <a:pt x="8807" y="1556"/>
                  <a:pt x="9237" y="1617"/>
                </a:cubicBezTo>
                <a:cubicBezTo>
                  <a:pt x="10956" y="1861"/>
                  <a:pt x="12466" y="2690"/>
                  <a:pt x="13488" y="3952"/>
                </a:cubicBezTo>
                <a:cubicBezTo>
                  <a:pt x="15601" y="6562"/>
                  <a:pt x="14959" y="10231"/>
                  <a:pt x="12058" y="12131"/>
                </a:cubicBezTo>
                <a:cubicBezTo>
                  <a:pt x="10904" y="12887"/>
                  <a:pt x="9563" y="13250"/>
                  <a:pt x="8234" y="13250"/>
                </a:cubicBezTo>
                <a:cubicBezTo>
                  <a:pt x="6221" y="13250"/>
                  <a:pt x="4235" y="12415"/>
                  <a:pt x="2963" y="10843"/>
                </a:cubicBezTo>
                <a:cubicBezTo>
                  <a:pt x="850" y="8233"/>
                  <a:pt x="1491" y="4565"/>
                  <a:pt x="4393" y="2665"/>
                </a:cubicBezTo>
                <a:cubicBezTo>
                  <a:pt x="5446" y="1976"/>
                  <a:pt x="6677" y="1593"/>
                  <a:pt x="7952" y="1548"/>
                </a:cubicBezTo>
                <a:close/>
              </a:path>
            </a:pathLst>
          </a:custGeom>
          <a:solidFill>
            <a:schemeClr val="accent6">
              <a:lumOff val="-8313"/>
            </a:schemeClr>
          </a:solidFill>
          <a:ln w="25400">
            <a:solidFill>
              <a:schemeClr val="accent6">
                <a:lumOff val="-8313"/>
              </a:schemeClr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dundancy in English Text &amp; Entropy of Engli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Redundancy in English Text &amp; Entropy of English</a:t>
            </a:r>
          </a:p>
        </p:txBody>
      </p:sp>
      <p:sp>
        <p:nvSpPr>
          <p:cNvPr id="2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Example Rules:…"/>
          <p:cNvSpPr txBox="1"/>
          <p:nvPr/>
        </p:nvSpPr>
        <p:spPr>
          <a:xfrm>
            <a:off x="484347" y="1370534"/>
            <a:ext cx="3333602" cy="263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Example Rules:</a:t>
            </a:r>
          </a:p>
          <a:p>
            <a:pPr/>
          </a:p>
          <a:p>
            <a:pPr/>
            <a:r>
              <a:t>1. i before e except after c. </a:t>
            </a:r>
          </a:p>
          <a:p>
            <a:pPr/>
            <a:r>
              <a:t>Hipp</a:t>
            </a:r>
            <a:r>
              <a:rPr b="1"/>
              <a:t>i</a:t>
            </a:r>
            <a:r>
              <a:t>e, Fr</a:t>
            </a:r>
            <a:r>
              <a:rPr b="1"/>
              <a:t>i</a:t>
            </a:r>
            <a:r>
              <a:t>es, F</a:t>
            </a:r>
            <a:r>
              <a:rPr b="1"/>
              <a:t>i</a:t>
            </a:r>
            <a:r>
              <a:t>eld. cake </a:t>
            </a:r>
          </a:p>
          <a:p>
            <a:pPr/>
          </a:p>
          <a:p>
            <a:pPr/>
            <a:r>
              <a:t>2. q must always be followed by a u</a:t>
            </a:r>
          </a:p>
          <a:p>
            <a:pPr/>
            <a:r>
              <a:t>Quick, quiche, question, quarrel</a:t>
            </a:r>
          </a:p>
          <a:p>
            <a:pPr/>
          </a:p>
          <a:p>
            <a:pPr/>
            <a:r>
              <a:t>3. grammar</a:t>
            </a:r>
          </a:p>
          <a:p>
            <a:pPr/>
            <a:r>
              <a:t>Cannot do “subject subject” as a sentence</a:t>
            </a:r>
          </a:p>
          <a:p>
            <a:pPr/>
          </a:p>
          <a:p>
            <a:pPr/>
            <a:r>
              <a:t>4. dictionary</a:t>
            </a:r>
          </a:p>
          <a:p>
            <a:pPr/>
            <a:r>
              <a:t>Hufamomina is not a word</a:t>
            </a:r>
          </a:p>
        </p:txBody>
      </p:sp>
      <p:sp>
        <p:nvSpPr>
          <p:cNvPr id="282" name="Shannon tried calculating English’s entropy using n-gram…"/>
          <p:cNvSpPr txBox="1"/>
          <p:nvPr/>
        </p:nvSpPr>
        <p:spPr>
          <a:xfrm>
            <a:off x="4528814" y="1370534"/>
            <a:ext cx="4496595" cy="2229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Shannon tried calculating English’s entropy using n-gram</a:t>
            </a:r>
          </a:p>
          <a:p>
            <a:pPr/>
            <a:r>
              <a:t>p(x_{n}| x_{&lt;n}). Is this a good approach? O complexity?</a:t>
            </a:r>
          </a:p>
          <a:p>
            <a:pPr/>
          </a:p>
          <a:p>
            <a:pPr/>
            <a:r>
              <a:t>Another approach: take a set of English words (8000),</a:t>
            </a:r>
          </a:p>
          <a:p>
            <a:pPr/>
            <a:r>
              <a:t>calculate the word-level entropy based on the subset. </a:t>
            </a:r>
          </a:p>
          <a:p>
            <a:pPr/>
            <a:r>
              <a:t>Then divide by average number of characters to get</a:t>
            </a:r>
          </a:p>
          <a:p>
            <a:pPr/>
            <a:r>
              <a:t>Character-level entropy.</a:t>
            </a:r>
          </a:p>
          <a:p>
            <a:pPr/>
          </a:p>
          <a:p>
            <a:pPr/>
            <a:r>
              <a:t>Maximum entropy: ~4.7 bit/letter</a:t>
            </a:r>
          </a:p>
          <a:p>
            <a:pPr/>
            <a:r>
              <a:t>Approximated entropy of English: 2.63 bit/letter (why?)</a:t>
            </a:r>
          </a:p>
          <a:p>
            <a:pPr/>
            <a:r>
              <a:t>Is English redundant? Is it good or bad?</a:t>
            </a:r>
          </a:p>
        </p:txBody>
      </p:sp>
      <p:pic>
        <p:nvPicPr>
          <p:cNvPr id="283" name="Screenshot 2023-11-12 at 6.29.30 PM.png" descr="Screenshot 2023-11-12 at 6.29.3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0595" y="3862507"/>
            <a:ext cx="1255913" cy="1026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Infinite Monkey Theor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Infinite Monkey Theorem</a:t>
            </a:r>
          </a:p>
        </p:txBody>
      </p:sp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7" name="Screenshot 2023-11-12 at 6.27.40 PM.png" descr="Screenshot 2023-11-12 at 6.27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7006" y="328036"/>
            <a:ext cx="3376559" cy="4783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creenshot 2023-11-12 at 6.12.50 PM.png" descr="Screenshot 2023-11-12 at 6.12.5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180" y="1370534"/>
            <a:ext cx="2711938" cy="2102437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Almost surely, he would type up Shakespeare."/>
          <p:cNvSpPr txBox="1"/>
          <p:nvPr/>
        </p:nvSpPr>
        <p:spPr>
          <a:xfrm>
            <a:off x="500743" y="1074276"/>
            <a:ext cx="3656299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Almost surely, he would type up Shakespeare.</a:t>
            </a:r>
          </a:p>
        </p:txBody>
      </p:sp>
      <p:pic>
        <p:nvPicPr>
          <p:cNvPr id="290" name="Screenshot 2023-11-12 at 6.31.16 PM.png" descr="Screenshot 2023-11-12 at 6.31.16 PM.png"/>
          <p:cNvPicPr>
            <a:picLocks noChangeAspect="1"/>
          </p:cNvPicPr>
          <p:nvPr/>
        </p:nvPicPr>
        <p:blipFill>
          <a:blip r:embed="rId4">
            <a:extLst/>
          </a:blip>
          <a:srcRect l="0" t="16372" r="5085" b="0"/>
          <a:stretch>
            <a:fillRect/>
          </a:stretch>
        </p:blipFill>
        <p:spPr>
          <a:xfrm>
            <a:off x="1898048" y="3489444"/>
            <a:ext cx="2335240" cy="1589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ompression relies on redunda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Compression relies on redundancy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4" name="Screenshot 2023-11-12 at 6.35.50 PM.png" descr="Screenshot 2023-11-12 at 6.35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4918" y="1640018"/>
            <a:ext cx="7768980" cy="152261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Fixed length v.s. variable length encoding"/>
          <p:cNvSpPr txBox="1"/>
          <p:nvPr/>
        </p:nvSpPr>
        <p:spPr>
          <a:xfrm>
            <a:off x="553329" y="1273007"/>
            <a:ext cx="327109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Fixed length v.s. variable length encoding</a:t>
            </a:r>
          </a:p>
        </p:txBody>
      </p:sp>
      <p:sp>
        <p:nvSpPr>
          <p:cNvPr id="296" name="Which scheme uses fewer bits to encode the corpus?…"/>
          <p:cNvSpPr txBox="1"/>
          <p:nvPr/>
        </p:nvSpPr>
        <p:spPr>
          <a:xfrm>
            <a:off x="553329" y="3503439"/>
            <a:ext cx="5010982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Which scheme uses fewer bits to encode the corpus?</a:t>
            </a:r>
          </a:p>
          <a:p>
            <a:pPr/>
            <a:r>
              <a:t>How do we encode “bad”?</a:t>
            </a:r>
          </a:p>
          <a:p>
            <a:pPr/>
            <a:r>
              <a:t>How do we decode 11000101? (Is the decoding unique? Why?)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Designing Unique Prefixes with Prefix T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Designing Unique Prefixes with Prefix Tree</a:t>
            </a:r>
          </a:p>
        </p:txBody>
      </p:sp>
      <p:sp>
        <p:nvSpPr>
          <p:cNvPr id="2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0" name="Idea:…"/>
          <p:cNvSpPr txBox="1"/>
          <p:nvPr/>
        </p:nvSpPr>
        <p:spPr>
          <a:xfrm>
            <a:off x="637466" y="1270692"/>
            <a:ext cx="4212879" cy="2635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rPr b="1"/>
              <a:t>Idea</a:t>
            </a:r>
            <a:r>
              <a:t>:</a:t>
            </a:r>
          </a:p>
          <a:p>
            <a:pPr/>
            <a:r>
              <a:t>Greedy bottom-up construction of tree</a:t>
            </a:r>
          </a:p>
          <a:p>
            <a:pPr/>
            <a:r>
              <a:t>Read encoding based on path from root to leaves.</a:t>
            </a:r>
          </a:p>
          <a:p>
            <a:pPr/>
          </a:p>
          <a:p>
            <a:pPr>
              <a:defRPr b="1"/>
            </a:pPr>
            <a:r>
              <a:t>Why it works:</a:t>
            </a:r>
          </a:p>
          <a:p>
            <a:pPr/>
            <a:r>
              <a:t>Each token traces the path of a leave.</a:t>
            </a:r>
          </a:p>
          <a:p>
            <a:pPr/>
            <a:r>
              <a:t>A leave has no children. </a:t>
            </a:r>
          </a:p>
          <a:p>
            <a:pPr/>
            <a:r>
              <a:t>So each token has unique prefix.</a:t>
            </a:r>
          </a:p>
          <a:p>
            <a:pPr/>
          </a:p>
          <a:p>
            <a:pPr>
              <a:defRPr b="1"/>
            </a:pPr>
            <a:r>
              <a:t>Why it’s efficient:</a:t>
            </a:r>
          </a:p>
          <a:p>
            <a:pPr/>
            <a:r>
              <a:t>Greedy algorithm always look for least frequent token</a:t>
            </a:r>
          </a:p>
          <a:p>
            <a:pPr/>
            <a:r>
              <a:t>Less frequent tokens become leaves earlier</a:t>
            </a:r>
          </a:p>
          <a:p>
            <a:pPr/>
            <a:r>
              <a:t>Less frequent tokens -&gt; longer path -&gt; longer code</a:t>
            </a:r>
          </a:p>
        </p:txBody>
      </p:sp>
      <p:pic>
        <p:nvPicPr>
          <p:cNvPr id="301" name="Screenshot 2023-11-12 at 7.13.49 PM.png" descr="Screenshot 2023-11-12 at 7.13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5839" y="1370534"/>
            <a:ext cx="3096035" cy="314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17;p20"/>
          <p:cNvSpPr txBox="1"/>
          <p:nvPr>
            <p:ph type="title"/>
          </p:nvPr>
        </p:nvSpPr>
        <p:spPr>
          <a:xfrm>
            <a:off x="1505999" y="1385509"/>
            <a:ext cx="6131702" cy="1638601"/>
          </a:xfrm>
          <a:prstGeom prst="rect">
            <a:avLst/>
          </a:prstGeom>
        </p:spPr>
        <p:txBody>
          <a:bodyPr/>
          <a:lstStyle>
            <a:lvl1pPr defTabSz="795527">
              <a:defRPr sz="5220" u="sng"/>
            </a:lvl1pPr>
          </a:lstStyle>
          <a:p>
            <a:pPr/>
            <a:r>
              <a:t>Prompt Engineering</a:t>
            </a:r>
          </a:p>
        </p:txBody>
      </p:sp>
      <p:sp>
        <p:nvSpPr>
          <p:cNvPr id="199" name="Google Shape;118;p20"/>
          <p:cNvSpPr txBox="1"/>
          <p:nvPr/>
        </p:nvSpPr>
        <p:spPr>
          <a:xfrm>
            <a:off x="3793599" y="817178"/>
            <a:ext cx="15567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80000"/>
              </a:lnSpc>
              <a:defRPr sz="900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/>
            <a:r>
              <a:t>P A R T   0 1</a:t>
            </a:r>
          </a:p>
        </p:txBody>
      </p:sp>
      <p:sp>
        <p:nvSpPr>
          <p:cNvPr id="200" name="Google Shape;119;p20"/>
          <p:cNvSpPr/>
          <p:nvPr/>
        </p:nvSpPr>
        <p:spPr>
          <a:xfrm>
            <a:off x="4231926" y="1084297"/>
            <a:ext cx="692401" cy="1"/>
          </a:xfrm>
          <a:prstGeom prst="line">
            <a:avLst/>
          </a:prstGeom>
          <a:ln>
            <a:solidFill>
              <a:srgbClr val="57068C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Walkthrou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Walkthrough</a:t>
            </a:r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5" name="Screenshot 2023-11-12 at 7.05.06 PM.png" descr="Screenshot 2023-11-12 at 7.05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187" y="1139244"/>
            <a:ext cx="4172516" cy="373810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Pick two least frequent words…"/>
          <p:cNvSpPr txBox="1"/>
          <p:nvPr/>
        </p:nvSpPr>
        <p:spPr>
          <a:xfrm>
            <a:off x="5370187" y="653590"/>
            <a:ext cx="3461204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87157" indent="-187157">
              <a:buSzPct val="100000"/>
              <a:buAutoNum type="arabicPeriod" startAt="1"/>
            </a:pPr>
            <a:r>
              <a:t>Pick two least frequent words</a:t>
            </a:r>
          </a:p>
          <a:p>
            <a:pPr marL="187157" indent="-187157">
              <a:buSzPct val="100000"/>
              <a:buAutoNum type="arabicPeriod" startAt="1"/>
            </a:pPr>
            <a:r>
              <a:t>Use them as leaves of a subtree</a:t>
            </a:r>
          </a:p>
          <a:p>
            <a:pPr marL="187157" indent="-187157">
              <a:buSzPct val="100000"/>
              <a:buAutoNum type="arabicPeriod" startAt="1"/>
            </a:pPr>
            <a:r>
              <a:t>Merge frequency on their common parent</a:t>
            </a:r>
          </a:p>
          <a:p>
            <a:pPr marL="187157" indent="-187157">
              <a:buSzPct val="100000"/>
              <a:buAutoNum type="arabicPeriod" startAt="1"/>
            </a:pPr>
            <a:r>
              <a:t>Add common parent back to list</a:t>
            </a:r>
          </a:p>
          <a:p>
            <a:pPr marL="187157" indent="-187157">
              <a:buSzPct val="100000"/>
              <a:buAutoNum type="arabicPeriod" startAt="1"/>
            </a:pPr>
            <a:r>
              <a:t>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alkthroug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Walkthrough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0" name="Screenshot 2023-11-12 at 7.05.06 PM.png" descr="Screenshot 2023-11-12 at 7.05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187" y="1139244"/>
            <a:ext cx="4172516" cy="373810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Pick two least frequent words…"/>
          <p:cNvSpPr txBox="1"/>
          <p:nvPr/>
        </p:nvSpPr>
        <p:spPr>
          <a:xfrm>
            <a:off x="5370186" y="653590"/>
            <a:ext cx="3461204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87157" indent="-187157">
              <a:buSzPct val="100000"/>
              <a:buAutoNum type="arabicPeriod" startAt="1"/>
            </a:pPr>
            <a:r>
              <a:t>Pick two least frequent words</a:t>
            </a:r>
          </a:p>
          <a:p>
            <a:pPr marL="187157" indent="-187157">
              <a:buSzPct val="100000"/>
              <a:buAutoNum type="arabicPeriod" startAt="1"/>
            </a:pPr>
            <a:r>
              <a:t>Use them as leaves of a subtree</a:t>
            </a:r>
          </a:p>
          <a:p>
            <a:pPr marL="187157" indent="-187157">
              <a:buSzPct val="100000"/>
              <a:buAutoNum type="arabicPeriod" startAt="1"/>
            </a:pPr>
            <a:r>
              <a:t>Merge frequency on their common parent</a:t>
            </a:r>
          </a:p>
          <a:p>
            <a:pPr marL="187157" indent="-187157">
              <a:buSzPct val="100000"/>
              <a:buAutoNum type="arabicPeriod" startAt="1"/>
            </a:pPr>
            <a:r>
              <a:t>Add common parent back to list</a:t>
            </a:r>
          </a:p>
          <a:p>
            <a:pPr marL="187157" indent="-187157">
              <a:buSzPct val="100000"/>
              <a:buAutoNum type="arabicPeriod" startAt="1"/>
            </a:pPr>
            <a:r>
              <a:t>Repeat</a:t>
            </a:r>
          </a:p>
        </p:txBody>
      </p:sp>
      <p:sp>
        <p:nvSpPr>
          <p:cNvPr id="312" name="The tokens here (a,b,c,d,e) can be bigrams!…"/>
          <p:cNvSpPr txBox="1"/>
          <p:nvPr/>
        </p:nvSpPr>
        <p:spPr>
          <a:xfrm>
            <a:off x="553329" y="1705305"/>
            <a:ext cx="3461830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The tokens here (a,b,c,d,e) can be bigrams!</a:t>
            </a:r>
          </a:p>
          <a:p>
            <a:pPr/>
            <a:r>
              <a:t>e.g., a = cat | the, b = on | was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References</a:t>
            </a:r>
          </a:p>
        </p:txBody>
      </p:sp>
      <p:sp>
        <p:nvSpPr>
          <p:cNvPr id="3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6" name="https://medium.com/@lazyprogrammerofficial/what-is-temperature-in-nlp-llms-aa2a7212e687…"/>
          <p:cNvSpPr txBox="1"/>
          <p:nvPr/>
        </p:nvSpPr>
        <p:spPr>
          <a:xfrm>
            <a:off x="519296" y="1370534"/>
            <a:ext cx="6551874" cy="3854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2" invalidUrl="" action="" tgtFrame="" tooltip="" history="1" highlightClick="0" endSnd="0"/>
              </a:rPr>
              <a:t>https://medium.com/@lazyprogrammerofficial/what-is-temperature-in-nlp-llms-aa2a7212e687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3" invalidUrl="" action="" tgtFrame="" tooltip="" history="1" highlightClick="0" endSnd="0"/>
              </a:rPr>
              <a:t>https://medium.com/nlplanet/two-minutes-nlp-most-used-decoding-methods-for-language-models-9d44b2375612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4" invalidUrl="" action="" tgtFrame="" tooltip="" history="1" highlightClick="0" endSnd="0"/>
              </a:rPr>
              <a:t>https://docs.ai21.com/docs/when-the-generation-stops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5" invalidUrl="" action="" tgtFrame="" tooltip="" history="1" highlightClick="0" endSnd="0"/>
              </a:rPr>
              <a:t>https://towardsdatascience.com/guide-to-chatgpts-advanced-settings-top-p-frequency-penalties-temperature-and-more-b70bae848069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6" invalidUrl="" action="" tgtFrame="" tooltip="" history="1" highlightClick="0" endSnd="0"/>
              </a:rPr>
              <a:t>https://www.promptingguide.ai/introduction/basics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7" invalidUrl="" action="" tgtFrame="" tooltip="" history="1" highlightClick="0" endSnd="0"/>
              </a:rPr>
              <a:t>https://www.mathworks.com/help/images/jpeg-image-deblocking-using-deep-learning.html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8" invalidUrl="" action="" tgtFrame="" tooltip="" history="1" highlightClick="0" endSnd="0"/>
              </a:rPr>
              <a:t>https://www.researchgate.net/figure/Top-The-CNN-trained-for-the-task-of-full-face-detection-Bottom-The-CNN-trained-for-the_fig2_308944615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9" invalidUrl="" action="" tgtFrame="" tooltip="" history="1" highlightClick="0" endSnd="0"/>
              </a:rPr>
              <a:t>https://cs.stanford.edu/people/eroberts/courses/soco/projects/1999-00/information-theory/entropy_of_english_9.html</a:t>
            </a:r>
          </a:p>
          <a:p>
            <a:pPr/>
            <a:r>
              <a:rPr u="sng">
                <a:uFill>
                  <a:solidFill>
                    <a:srgbClr val="57068C"/>
                  </a:solidFill>
                </a:uFill>
                <a:hlinkClick r:id="rId10" invalidUrl="" action="" tgtFrame="" tooltip="" history="1" highlightClick="0" endSnd="0"/>
              </a:rPr>
              <a:t>https://home.cse.ust.hk/faculty/golin/COMP271Sp03/Notes/MyL17.pdf</a:t>
            </a:r>
          </a:p>
          <a:p>
            <a:pPr/>
          </a:p>
          <a:p>
            <a:pPr/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42;p7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Google Shape;124;p21"/>
          <p:cNvSpPr txBox="1"/>
          <p:nvPr>
            <p:ph type="title"/>
          </p:nvPr>
        </p:nvSpPr>
        <p:spPr>
          <a:xfrm>
            <a:off x="311700" y="530680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Temperature</a:t>
            </a:r>
          </a:p>
        </p:txBody>
      </p:sp>
      <p:sp>
        <p:nvSpPr>
          <p:cNvPr id="204" name="Google Shape;125;p21"/>
          <p:cNvSpPr txBox="1"/>
          <p:nvPr/>
        </p:nvSpPr>
        <p:spPr>
          <a:xfrm>
            <a:off x="338977" y="253940"/>
            <a:ext cx="2436000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 A R T   0 1</a:t>
            </a:r>
          </a:p>
        </p:txBody>
      </p:sp>
      <p:pic>
        <p:nvPicPr>
          <p:cNvPr id="205" name="Screenshot 2023-11-12 at 5.00.59 PM.png" descr="Screenshot 2023-11-12 at 5.00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1285" y="1514042"/>
            <a:ext cx="5501430" cy="211541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What happens when T approach 0? How about infinity?"/>
          <p:cNvSpPr txBox="1"/>
          <p:nvPr/>
        </p:nvSpPr>
        <p:spPr>
          <a:xfrm>
            <a:off x="2699031" y="4208478"/>
            <a:ext cx="4374965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What happens when T approach 0? How about infinity?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42;p7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Google Shape;132;p22"/>
          <p:cNvSpPr txBox="1"/>
          <p:nvPr>
            <p:ph type="title"/>
          </p:nvPr>
        </p:nvSpPr>
        <p:spPr>
          <a:xfrm>
            <a:off x="311700" y="530680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Top-p</a:t>
            </a:r>
          </a:p>
        </p:txBody>
      </p:sp>
      <p:sp>
        <p:nvSpPr>
          <p:cNvPr id="210" name="Google Shape;133;p22"/>
          <p:cNvSpPr txBox="1"/>
          <p:nvPr/>
        </p:nvSpPr>
        <p:spPr>
          <a:xfrm>
            <a:off x="338977" y="253940"/>
            <a:ext cx="2436000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 A R T   0 1</a:t>
            </a:r>
          </a:p>
        </p:txBody>
      </p:sp>
      <p:pic>
        <p:nvPicPr>
          <p:cNvPr id="211" name="Screenshot 2023-11-12 at 5.02.11 PM.png" descr="Screenshot 2023-11-12 at 5.0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341" y="1220937"/>
            <a:ext cx="4531300" cy="270162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How does the following work on the left example:…"/>
          <p:cNvSpPr txBox="1"/>
          <p:nvPr/>
        </p:nvSpPr>
        <p:spPr>
          <a:xfrm>
            <a:off x="5068179" y="1708969"/>
            <a:ext cx="3867089" cy="1010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How does the following work on the left example:</a:t>
            </a:r>
          </a:p>
          <a:p>
            <a:pPr marL="187157" indent="-187157">
              <a:buSzPct val="100000"/>
              <a:buAutoNum type="arabicPeriod" startAt="1"/>
            </a:pPr>
            <a:r>
              <a:t>Greedy search</a:t>
            </a:r>
          </a:p>
          <a:p>
            <a:pPr marL="187157" indent="-187157">
              <a:buSzPct val="100000"/>
              <a:buAutoNum type="arabicPeriod" startAt="1"/>
            </a:pPr>
            <a:r>
              <a:t>beam search with n_beam=2</a:t>
            </a:r>
          </a:p>
          <a:p>
            <a:pPr marL="187157" indent="-187157">
              <a:buSzPct val="100000"/>
              <a:buAutoNum type="arabicPeriod" startAt="1"/>
            </a:pPr>
            <a:r>
              <a:t>Top-k sampling</a:t>
            </a:r>
          </a:p>
          <a:p>
            <a:pPr marL="187157" indent="-187157">
              <a:buSzPct val="100000"/>
              <a:buAutoNum type="arabicPeriod" startAt="1"/>
            </a:pPr>
            <a:r>
              <a:t>Top-p sampling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42;p7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Google Shape;132;p22"/>
          <p:cNvSpPr txBox="1"/>
          <p:nvPr>
            <p:ph type="title"/>
          </p:nvPr>
        </p:nvSpPr>
        <p:spPr>
          <a:xfrm>
            <a:off x="311700" y="530680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Max Length, Stop Sequences</a:t>
            </a:r>
          </a:p>
        </p:txBody>
      </p:sp>
      <p:sp>
        <p:nvSpPr>
          <p:cNvPr id="216" name="Google Shape;133;p22"/>
          <p:cNvSpPr txBox="1"/>
          <p:nvPr/>
        </p:nvSpPr>
        <p:spPr>
          <a:xfrm>
            <a:off x="338977" y="253940"/>
            <a:ext cx="2436000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 A R T   0 1</a:t>
            </a:r>
          </a:p>
        </p:txBody>
      </p:sp>
      <p:pic>
        <p:nvPicPr>
          <p:cNvPr id="217" name="Screenshot 2023-11-12 at 5.10.22 PM.png" descr="Screenshot 2023-11-12 at 5.1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4684" y="1370534"/>
            <a:ext cx="4225321" cy="3520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42;p7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0" name="Google Shape;132;p22"/>
          <p:cNvSpPr txBox="1"/>
          <p:nvPr>
            <p:ph type="title"/>
          </p:nvPr>
        </p:nvSpPr>
        <p:spPr>
          <a:xfrm>
            <a:off x="311700" y="530680"/>
            <a:ext cx="8424900" cy="572701"/>
          </a:xfrm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Frequency Penalty</a:t>
            </a:r>
          </a:p>
        </p:txBody>
      </p:sp>
      <p:sp>
        <p:nvSpPr>
          <p:cNvPr id="221" name="Google Shape;133;p22"/>
          <p:cNvSpPr txBox="1"/>
          <p:nvPr/>
        </p:nvSpPr>
        <p:spPr>
          <a:xfrm>
            <a:off x="338977" y="253940"/>
            <a:ext cx="2436000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7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pPr/>
            <a:r>
              <a:t>P A R T   0 1</a:t>
            </a:r>
          </a:p>
        </p:txBody>
      </p:sp>
      <p:pic>
        <p:nvPicPr>
          <p:cNvPr id="222" name="Screenshot 2023-11-12 at 5.13.44 PM.png" descr="Screenshot 2023-11-12 at 5.13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6239" y="1497230"/>
            <a:ext cx="6265081" cy="2334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Basic Promp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Basic Prompt</a:t>
            </a:r>
          </a:p>
        </p:txBody>
      </p:sp>
      <p:sp>
        <p:nvSpPr>
          <p:cNvPr id="225" name="Slide Number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6" name="Screenshot 2023-11-12 at 5.18.52 PM.png" descr="Screenshot 2023-11-12 at 5.18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350" y="1702753"/>
            <a:ext cx="3900279" cy="2133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shot 2023-11-12 at 5.19.31 PM.png" descr="Screenshot 2023-11-12 at 5.19.3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7320" y="1754459"/>
            <a:ext cx="4329779" cy="2030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rompt Forma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Prompt Formatting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1" name="Screenshot 2023-11-12 at 5.20.38 PM.png" descr="Screenshot 2023-11-12 at 5.20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792" y="1262973"/>
            <a:ext cx="5473682" cy="1481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creenshot 2023-11-12 at 5.21.01 PM.png" descr="Screenshot 2023-11-12 at 5.21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5197" y="1238250"/>
            <a:ext cx="2006601" cy="2667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Elements of Promp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0079">
              <a:defRPr sz="2520"/>
            </a:lvl1pPr>
          </a:lstStyle>
          <a:p>
            <a:pPr/>
            <a:r>
              <a:t>Elements of Prompts</a:t>
            </a:r>
          </a:p>
        </p:txBody>
      </p:sp>
      <p:sp>
        <p:nvSpPr>
          <p:cNvPr id="235" name="Slide Number"/>
          <p:cNvSpPr txBox="1"/>
          <p:nvPr>
            <p:ph type="sldNum" sz="quarter" idx="2"/>
          </p:nvPr>
        </p:nvSpPr>
        <p:spPr>
          <a:xfrm>
            <a:off x="8567732" y="4517225"/>
            <a:ext cx="244993" cy="284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Instruction - a specific task or instruction you want the model to perform…"/>
          <p:cNvSpPr txBox="1"/>
          <p:nvPr/>
        </p:nvSpPr>
        <p:spPr>
          <a:xfrm>
            <a:off x="764366" y="1144850"/>
            <a:ext cx="7519567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Instruction</a:t>
            </a:r>
            <a:r>
              <a:t> - a specific task or instruction you want the model to perform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Context</a:t>
            </a:r>
            <a:r>
              <a:t> - external information or additional context that can steer the model to better responses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Input Data</a:t>
            </a:r>
            <a:r>
              <a:t> - the input or question that we are interested to find a response for</a:t>
            </a: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457200">
              <a:defRPr sz="2000">
                <a:solidFill>
                  <a:srgbClr val="33415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b="1"/>
              <a:t>Output Indicator</a:t>
            </a:r>
            <a:r>
              <a:t> - the type or format of the output.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YU Elegant">
  <a:themeElements>
    <a:clrScheme name="NYU Elegant">
      <a:dk1>
        <a:srgbClr val="220337"/>
      </a:dk1>
      <a:lt1>
        <a:srgbClr val="57068C"/>
      </a:lt1>
      <a:dk2>
        <a:srgbClr val="A7A7A7"/>
      </a:dk2>
      <a:lt2>
        <a:srgbClr val="535353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0000FF"/>
      </a:hlink>
      <a:folHlink>
        <a:srgbClr val="FF00FF"/>
      </a:folHlink>
    </a:clrScheme>
    <a:fontScheme name="NYU Elega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YU Elega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7068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7068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NYU Elega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A6ABA"/>
      </a:accent1>
      <a:accent2>
        <a:srgbClr val="330662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0000FF"/>
      </a:hlink>
      <a:folHlink>
        <a:srgbClr val="FF00FF"/>
      </a:folHlink>
    </a:clrScheme>
    <a:fontScheme name="NYU Elegan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NYU Elega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7068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7068C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